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CC8E-FBBE-4840-A284-C08B1A45EF6A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10D0-01F3-4655-9FEF-10E378F31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6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CC8E-FBBE-4840-A284-C08B1A45EF6A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10D0-01F3-4655-9FEF-10E378F31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7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CC8E-FBBE-4840-A284-C08B1A45EF6A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10D0-01F3-4655-9FEF-10E378F31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44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CC8E-FBBE-4840-A284-C08B1A45EF6A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10D0-01F3-4655-9FEF-10E378F31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4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CC8E-FBBE-4840-A284-C08B1A45EF6A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10D0-01F3-4655-9FEF-10E378F31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4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CC8E-FBBE-4840-A284-C08B1A45EF6A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10D0-01F3-4655-9FEF-10E378F31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4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CC8E-FBBE-4840-A284-C08B1A45EF6A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10D0-01F3-4655-9FEF-10E378F31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6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CC8E-FBBE-4840-A284-C08B1A45EF6A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10D0-01F3-4655-9FEF-10E378F31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9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CC8E-FBBE-4840-A284-C08B1A45EF6A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10D0-01F3-4655-9FEF-10E378F31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1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CC8E-FBBE-4840-A284-C08B1A45EF6A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10D0-01F3-4655-9FEF-10E378F31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8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CC8E-FBBE-4840-A284-C08B1A45EF6A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10D0-01F3-4655-9FEF-10E378F31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8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DCC8E-FBBE-4840-A284-C08B1A45EF6A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210D0-01F3-4655-9FEF-10E378F31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1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4506">
            <a:off x="3220719" y="2270903"/>
            <a:ext cx="11958320" cy="651227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1432" y="1998897"/>
            <a:ext cx="9144000" cy="1655762"/>
          </a:xfrm>
          <a:noFill/>
          <a:ln w="82550" cap="rnd" cmpd="dbl">
            <a:noFill/>
            <a:round/>
          </a:ln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Развитие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речи дошкольника 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77" y="4003036"/>
            <a:ext cx="3048006" cy="3048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" y="156502"/>
            <a:ext cx="2100001" cy="2100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184" y="4458496"/>
            <a:ext cx="41416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МАОУ Средняя общеобразовательная школа №124 г.Перми.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Учитель- Логопед</a:t>
            </a:r>
          </a:p>
          <a:p>
            <a:pPr algn="ctr"/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Мизева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Н.Л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5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58" y="392979"/>
            <a:ext cx="5127748" cy="60683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5120" y="3322748"/>
            <a:ext cx="4244586" cy="2784827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Звукопроизношение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Правильное звукопроизношение – основа усвоения грамоты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фонематических процессов</a:t>
            </a:r>
            <a:br>
              <a:rPr lang="ru-RU" sz="31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1">
                    <a:lumMod val="75000"/>
                  </a:schemeClr>
                </a:solidFill>
              </a:rPr>
              <a:t>Этот раздел подразумевает умение ребенка различать звуки на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слух.</a:t>
            </a:r>
            <a:endParaRPr lang="ru-RU" sz="31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88" y="3023541"/>
            <a:ext cx="3084035" cy="3084035"/>
          </a:xfrm>
          <a:prstGeom prst="rect">
            <a:avLst/>
          </a:prstGeom>
        </p:spPr>
      </p:pic>
      <p:pic>
        <p:nvPicPr>
          <p:cNvPr id="2050" name="Picture 2" descr="https://ds46himki.edumsko.ru/uploads/3000/2944/section/196159/54839/Logoped.0009b253_511514.jpg?15058274415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" y="178229"/>
            <a:ext cx="3313018" cy="247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1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" y="186714"/>
            <a:ext cx="5126736" cy="6071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3860" y="523419"/>
            <a:ext cx="43950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грамматического строя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Определять количество слогов в слове, количество и последовательность звуков в слове.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слоговой структуры слова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Уметь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безошибочно произносить слова со сложной слоговой структурой: термометр, апокалипсис, рекордсмен.</a:t>
            </a:r>
          </a:p>
        </p:txBody>
      </p:sp>
      <p:pic>
        <p:nvPicPr>
          <p:cNvPr id="1026" name="Picture 2" descr="https://pp.vk.me/c543100/v543100702/2249c/5gmngrUo4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50" y="1997606"/>
            <a:ext cx="5671964" cy="323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89" y="540547"/>
            <a:ext cx="4923157" cy="5826222"/>
          </a:xfrm>
        </p:spPr>
      </p:pic>
      <p:sp>
        <p:nvSpPr>
          <p:cNvPr id="5" name="TextBox 4"/>
          <p:cNvSpPr txBox="1"/>
          <p:nvPr/>
        </p:nvSpPr>
        <p:spPr>
          <a:xfrm>
            <a:off x="5848228" y="527665"/>
            <a:ext cx="418854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словарного запаса</a:t>
            </a:r>
            <a:b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Иметь достаточный словарный запас (более 2500 слов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связной речи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Ребёнок должен иметь достаточно развитую связную речь.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http://school13orel.ru/files/uploads/images/1-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2" y="229137"/>
            <a:ext cx="4540728" cy="44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56" y="349284"/>
            <a:ext cx="5212079" cy="6168140"/>
          </a:xfrm>
          <a:prstGeom prst="rect">
            <a:avLst/>
          </a:prstGeom>
        </p:spPr>
      </p:pic>
      <p:pic>
        <p:nvPicPr>
          <p:cNvPr id="4098" name="Picture 2" descr="http://www.center-nachalo.ru/upload/53fa0167083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2" y="152401"/>
            <a:ext cx="5290500" cy="320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12452" y="683741"/>
            <a:ext cx="436629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Если  ребенок умеет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читать, не останавливайтесь на достигнутом, обязательно читайте каждый день, но только вслух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sz="28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Если ребенок читает: Чтение должно быть плавное,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</a:rPr>
              <a:t>послоговое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, ребенок понимает прочитанное.</a:t>
            </a:r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3" y="235304"/>
            <a:ext cx="5271589" cy="6238568"/>
          </a:xfrm>
        </p:spPr>
      </p:pic>
      <p:pic>
        <p:nvPicPr>
          <p:cNvPr id="5126" name="Picture 6" descr="http://megatyumen.ru/media/sorl/a1/7c/a17c4a63a908350c29642cbb68362a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29" y="0"/>
            <a:ext cx="6513871" cy="495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0876" y="420131"/>
            <a:ext cx="4407243" cy="624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имеются проблемы –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огорчайтесь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есть специалисты,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помогут Вам 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вашему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главное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своевременное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нарушений и раннее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коррекционных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Желаю удачи!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98</Words>
  <Application>Microsoft Office PowerPoint</Application>
  <PresentationFormat>Широкоэкранный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.   Звукопроизношение  Правильное звукопроизношение – основа усвоения грамоты.    Состояние фонематических процессов  Этот раздел подразумевает умение ребенка различать звуки на слух.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User</cp:lastModifiedBy>
  <cp:revision>29</cp:revision>
  <dcterms:created xsi:type="dcterms:W3CDTF">2018-01-30T14:19:30Z</dcterms:created>
  <dcterms:modified xsi:type="dcterms:W3CDTF">2018-02-01T07:30:23Z</dcterms:modified>
</cp:coreProperties>
</file>